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1" r:id="rId5"/>
    <p:sldId id="259" r:id="rId6"/>
    <p:sldId id="262" r:id="rId7"/>
    <p:sldId id="264" r:id="rId8"/>
    <p:sldId id="263" r:id="rId9"/>
    <p:sldId id="260" r:id="rId10"/>
    <p:sldId id="278" r:id="rId11"/>
    <p:sldId id="265" r:id="rId12"/>
    <p:sldId id="266" r:id="rId13"/>
    <p:sldId id="267" r:id="rId14"/>
    <p:sldId id="270" r:id="rId15"/>
    <p:sldId id="276" r:id="rId16"/>
    <p:sldId id="277" r:id="rId17"/>
    <p:sldId id="273" r:id="rId18"/>
    <p:sldId id="268" r:id="rId19"/>
    <p:sldId id="275" r:id="rId20"/>
    <p:sldId id="271" r:id="rId21"/>
    <p:sldId id="272" r:id="rId22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1" autoAdjust="0"/>
    <p:restoredTop sz="86364" autoAdjust="0"/>
  </p:normalViewPr>
  <p:slideViewPr>
    <p:cSldViewPr>
      <p:cViewPr varScale="1">
        <p:scale>
          <a:sx n="90" d="100"/>
          <a:sy n="90" d="100"/>
        </p:scale>
        <p:origin x="-2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A974F-EF0A-46E4-BD55-36B83AEE859A}" type="datetimeFigureOut">
              <a:rPr lang="en-US" smtClean="0"/>
              <a:pPr/>
              <a:t>12/16/2011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89578-A03C-46B4-BE59-3CF5320DA1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9578-A03C-46B4-BE59-3CF5320DA1A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9578-A03C-46B4-BE59-3CF5320DA1A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Display</a:t>
            </a:r>
            <a:r>
              <a:rPr lang="en-US" baseline="0" dirty="0" smtClean="0"/>
              <a:t> this slide as conferees gather.  Ask the conferees to discuss that “Into All the World” means to them.  Ask  conferees to identify their Jerusalem.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9578-A03C-46B4-BE59-3CF5320DA1A7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983"/>
            <a:fld id="{D047753A-BA3F-47D8-9212-466E8DCEDCED}" type="slidenum">
              <a:rPr lang="en-US" smtClean="0"/>
              <a:pPr defTabSz="912983"/>
              <a:t>7</a:t>
            </a:fld>
            <a:endParaRPr lang="en-US" dirty="0" smtClean="0"/>
          </a:p>
        </p:txBody>
      </p:sp>
      <p:sp>
        <p:nvSpPr>
          <p:cNvPr id="96261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12983"/>
            <a:r>
              <a:rPr lang="en-US" dirty="0" smtClean="0"/>
              <a:t>Transformational Church Consultant Training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7467-10FB-4473-86A2-06E5329CC445}" type="datetime1">
              <a:rPr lang="en-US" smtClean="0"/>
              <a:pPr/>
              <a:t>12/16/2011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EF550-C172-4403-A4EF-8F54E7314CB2}" type="datetime1">
              <a:rPr lang="en-US" smtClean="0"/>
              <a:pPr/>
              <a:t>12/16/2011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B4BFE-7F7F-4DBC-A06D-E5B1E07CFD9A}" type="datetime1">
              <a:rPr lang="en-US" smtClean="0"/>
              <a:pPr/>
              <a:t>12/16/2011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1054-FE3B-42A1-B623-5F0C3FDE5D3E}" type="datetime1">
              <a:rPr lang="en-US" smtClean="0"/>
              <a:pPr/>
              <a:t>12/16/2011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0BC3F-FB09-4FF1-9826-B79612E4B25C}" type="datetime1">
              <a:rPr lang="en-US" smtClean="0"/>
              <a:pPr/>
              <a:t>12/16/2011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F284-F7BA-484F-823E-0FBA4AE0CCF1}" type="datetime1">
              <a:rPr lang="en-US" smtClean="0"/>
              <a:pPr/>
              <a:t>12/16/2011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913C-5F7D-4179-BDD3-1957BD05B244}" type="datetime1">
              <a:rPr lang="en-US" smtClean="0"/>
              <a:pPr/>
              <a:t>12/16/2011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743EB-FF00-4E31-A077-D4265379438B}" type="datetime1">
              <a:rPr lang="en-US" smtClean="0"/>
              <a:pPr/>
              <a:t>12/16/2011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8C12C-F959-4596-9395-A951AA0C0EA2}" type="datetime1">
              <a:rPr lang="en-US" smtClean="0"/>
              <a:pPr/>
              <a:t>12/16/2011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AAB6-2931-48EC-B3B5-E8C862A1EC32}" type="datetime1">
              <a:rPr lang="en-US" smtClean="0"/>
              <a:pPr/>
              <a:t>12/16/2011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1B0D-F2BD-4D4B-AD05-9FB950B6AE87}" type="datetime1">
              <a:rPr lang="en-US" smtClean="0"/>
              <a:pPr/>
              <a:t>12/16/2011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C7CCE-0166-4B10-8C42-119E4F8B777C}" type="datetime1">
              <a:rPr lang="en-US" smtClean="0"/>
              <a:pPr/>
              <a:t>12/16/2011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86E4E-3B81-40FA-8C77-6442F0AF20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Picture 4" descr="LCorp_K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7925" y="2525713"/>
            <a:ext cx="6786563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838200" y="3962400"/>
            <a:ext cx="2371249" cy="2127643"/>
          </a:xfrm>
          <a:prstGeom prst="cube">
            <a:avLst/>
          </a:pr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en-US" sz="4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Hear</a:t>
            </a:r>
            <a:endParaRPr lang="en-US" sz="4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667000" y="3962400"/>
            <a:ext cx="2368154" cy="2127643"/>
          </a:xfrm>
          <a:prstGeom prst="cube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en-US" sz="4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Know</a:t>
            </a:r>
            <a:endParaRPr lang="en-US" sz="4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4495800" y="3962400"/>
            <a:ext cx="2368154" cy="2127643"/>
          </a:xfrm>
          <a:prstGeom prst="cube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en-US" sz="4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</a:t>
            </a:r>
            <a:endParaRPr lang="en-US" sz="4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1828800" y="2362200"/>
            <a:ext cx="4228624" cy="2127643"/>
          </a:xfrm>
          <a:prstGeom prst="cube">
            <a:avLst/>
          </a:prstGeom>
          <a:solidFill>
            <a:srgbClr val="80008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en-US" sz="4400" b="1" i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Salvation</a:t>
            </a:r>
            <a:endParaRPr lang="en-US" b="1" i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2514600" y="762000"/>
            <a:ext cx="2971800" cy="2130425"/>
          </a:xfrm>
          <a:prstGeom prst="cube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en-US" sz="2300" b="1" i="1" dirty="0" smtClean="0">
                <a:latin typeface="Arial" pitchFamily="34" charset="0"/>
                <a:cs typeface="Arial" pitchFamily="34" charset="0"/>
              </a:rPr>
              <a:t>Spiritual</a:t>
            </a:r>
            <a:br>
              <a:rPr lang="en-US" sz="23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200" b="1" i="1" dirty="0" smtClean="0">
                <a:latin typeface="Arial" pitchFamily="34" charset="0"/>
                <a:cs typeface="Arial" pitchFamily="34" charset="0"/>
              </a:rPr>
              <a:t>Transformation</a:t>
            </a:r>
            <a:endParaRPr lang="en-US" sz="22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5" descr="corp blk_wn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Levels of Biblical Learning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God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Jesus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Bible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Creation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Family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Self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Church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Community &amp; World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Salvation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Holy Spirit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498" y="1600200"/>
            <a:ext cx="3483501" cy="4456243"/>
          </a:xfrm>
          <a:prstGeom prst="rect">
            <a:avLst/>
          </a:prstGeom>
          <a:noFill/>
          <a:ln w="571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5" descr="corp blk_wn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Levels of Bible Skills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Developing Bible Skills for a Lifetime</a:t>
            </a:r>
          </a:p>
          <a:p>
            <a:pPr algn="ctr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600200"/>
            <a:ext cx="3281362" cy="4685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5" descr="corp blk_wn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Use Age Appropriate Teaching Activities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Children are not little adults.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Children learn differently than adults!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Open Your Eyes to the Harvest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John 4:35-38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ontent Placeholder 3" descr="Scan_Pic0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8480" y="1600200"/>
            <a:ext cx="6927040" cy="452596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>
                <a:latin typeface="Arial" pitchFamily="34" charset="0"/>
                <a:cs typeface="Arial" pitchFamily="34" charset="0"/>
              </a:rPr>
              <a:pPr/>
              <a:t>14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corp blk_wn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838200" y="31242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What is a satisfying Sunday School experience?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>
                <a:latin typeface="Arial" pitchFamily="34" charset="0"/>
                <a:cs typeface="Arial" pitchFamily="34" charset="0"/>
              </a:rPr>
              <a:pPr/>
              <a:t>15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Who are “those kids”?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Where are “those kids”?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>
                <a:latin typeface="Arial" pitchFamily="34" charset="0"/>
                <a:cs typeface="Arial" pitchFamily="34" charset="0"/>
              </a:rPr>
              <a:pPr/>
              <a:t>16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What is your UPG?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>
                <a:latin typeface="Arial" pitchFamily="34" charset="0"/>
                <a:cs typeface="Arial" pitchFamily="34" charset="0"/>
              </a:rPr>
              <a:pPr/>
              <a:t>17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19800"/>
            <a:ext cx="6629400" cy="838200"/>
          </a:xfrm>
        </p:spPr>
        <p:txBody>
          <a:bodyPr/>
          <a:lstStyle/>
          <a:p>
            <a:r>
              <a:rPr lang="en-US" sz="4000" b="1" i="1" dirty="0" smtClean="0">
                <a:latin typeface="Arial" pitchFamily="34" charset="0"/>
                <a:cs typeface="Arial" pitchFamily="34" charset="0"/>
              </a:rPr>
              <a:t>How Children Develop</a:t>
            </a:r>
            <a:endParaRPr lang="en-US" sz="4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0" y="2332037"/>
            <a:ext cx="3124200" cy="4525963"/>
          </a:xfrm>
        </p:spPr>
        <p:txBody>
          <a:bodyPr/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Mentally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Socially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Emotionally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Physically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Spiritually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2590800"/>
            <a:ext cx="39985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 Jesus increased in wisdom and stature, and in favor with God and with people. </a:t>
            </a:r>
          </a:p>
          <a:p>
            <a:pPr algn="r"/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Luke </a:t>
            </a:r>
            <a:r>
              <a:rPr lang="en-US" sz="16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2:52 </a:t>
            </a:r>
            <a:endParaRPr lang="en-US" b="1" i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z="1100" smtClean="0">
                <a:latin typeface="Arial" pitchFamily="34" charset="0"/>
                <a:cs typeface="Arial" pitchFamily="34" charset="0"/>
              </a:rPr>
              <a:pPr/>
              <a:t>18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5943600"/>
            <a:ext cx="8229600" cy="914400"/>
          </a:xfrm>
        </p:spPr>
        <p:txBody>
          <a:bodyPr/>
          <a:lstStyle/>
          <a:p>
            <a:r>
              <a:rPr lang="en-US" sz="40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Approaches </a:t>
            </a:r>
            <a:r>
              <a:rPr lang="en-US" sz="4000" b="1" i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 Learning</a:t>
            </a:r>
            <a:endParaRPr lang="en-US" sz="4000" b="1" i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905000" y="2438400"/>
            <a:ext cx="4038600" cy="26670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Verbal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Logical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Visual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Physical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4038600" cy="25908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Musical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Relational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Reflective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Naturalist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z="1100" smtClean="0">
                <a:latin typeface="Arial" pitchFamily="34" charset="0"/>
                <a:cs typeface="Arial" pitchFamily="34" charset="0"/>
              </a:rPr>
              <a:pPr/>
              <a:t>19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z="1100" smtClean="0">
                <a:latin typeface="Arial" pitchFamily="34" charset="0"/>
                <a:cs typeface="Arial" pitchFamily="34" charset="0"/>
              </a:rPr>
              <a:pPr/>
              <a:t>20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5257800"/>
            <a:ext cx="7315200" cy="762000"/>
          </a:xfrm>
        </p:spPr>
        <p:txBody>
          <a:bodyPr>
            <a:noAutofit/>
          </a:bodyPr>
          <a:lstStyle/>
          <a:p>
            <a:r>
              <a:rPr lang="en-US" sz="36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ABCs of Becoming a Christian</a:t>
            </a:r>
            <a:endParaRPr lang="en-US" sz="3600" b="1" i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2667000"/>
            <a:ext cx="7239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A – Admit – Romans 3:23</a:t>
            </a:r>
          </a:p>
          <a:p>
            <a:endParaRPr lang="en-US" sz="3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B – Believe – Ephesians 2:8-9</a:t>
            </a:r>
          </a:p>
          <a:p>
            <a:endParaRPr lang="en-US" sz="3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C – Confess – Romans 10:9-10,13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76400" y="2130425"/>
            <a:ext cx="6781800" cy="1470025"/>
          </a:xfrm>
        </p:spPr>
        <p:txBody>
          <a:bodyPr/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A Daughter, A Daddy,       and A Class of Boys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05000" y="4267200"/>
            <a:ext cx="6400800" cy="17526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Legacy of the Sunday School Missionary Movement</a:t>
            </a:r>
            <a:endParaRPr lang="en-US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z="1100" smtClean="0">
                <a:latin typeface="Arial" pitchFamily="34" charset="0"/>
                <a:cs typeface="Arial" pitchFamily="34" charset="0"/>
              </a:rPr>
              <a:pPr/>
              <a:t>21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286000" y="2514600"/>
            <a:ext cx="5486400" cy="35845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How would you describe the difference between being a Sunday School Leader and being a Sunday School Missionary?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1905000" y="2057400"/>
            <a:ext cx="6019800" cy="3279775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What words are synonymous with  Sunday School?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1371600" y="297180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b="1" i="1" dirty="0" smtClean="0">
                <a:latin typeface="Arial" pitchFamily="34" charset="0"/>
                <a:cs typeface="Arial" pitchFamily="34" charset="0"/>
              </a:rPr>
              <a:t>Transformation</a:t>
            </a:r>
            <a:endParaRPr lang="en-US" sz="66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28600" y="6019800"/>
            <a:ext cx="9144000" cy="838200"/>
          </a:xfrm>
        </p:spPr>
        <p:txBody>
          <a:bodyPr>
            <a:noAutofit/>
          </a:bodyPr>
          <a:lstStyle/>
          <a:p>
            <a:r>
              <a:rPr lang="en-US" sz="2400" b="1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Missionary Legacy of Sunday School</a:t>
            </a:r>
            <a:endParaRPr lang="en-US" sz="2400" b="1" i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5814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Robert Raikes 1780 in England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Sunday School societies organized in the late 1700s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 Bible was the primary text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 Mississippi Valley Enterprise 1834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181600" y="1600200"/>
            <a:ext cx="39624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Stephen Paxson: Sunday School Missionary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 Horse Named Robert Raikes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Sunday Schools  and public schools are intertwined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z="1100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2667000" y="228600"/>
            <a:ext cx="2590800" cy="2514600"/>
            <a:chOff x="2667000" y="228600"/>
            <a:chExt cx="2590800" cy="2514600"/>
          </a:xfrm>
        </p:grpSpPr>
        <p:sp>
          <p:nvSpPr>
            <p:cNvPr id="3" name="Oval 2"/>
            <p:cNvSpPr/>
            <p:nvPr/>
          </p:nvSpPr>
          <p:spPr>
            <a:xfrm>
              <a:off x="2667000" y="228600"/>
              <a:ext cx="2590800" cy="25146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99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9" name="TextBox 5"/>
            <p:cNvSpPr txBox="1">
              <a:spLocks noChangeArrowheads="1"/>
            </p:cNvSpPr>
            <p:nvPr/>
          </p:nvSpPr>
          <p:spPr bwMode="auto">
            <a:xfrm>
              <a:off x="2895600" y="1143000"/>
              <a:ext cx="2057400" cy="58477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3200" b="1" dirty="0">
                  <a:latin typeface="Arial" pitchFamily="34" charset="0"/>
                  <a:cs typeface="Arial" pitchFamily="34" charset="0"/>
                </a:rPr>
                <a:t>Discern</a:t>
              </a:r>
            </a:p>
          </p:txBody>
        </p:sp>
      </p:grp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685800" y="3048000"/>
            <a:ext cx="2590800" cy="2514600"/>
            <a:chOff x="685800" y="3048000"/>
            <a:chExt cx="2590800" cy="2514600"/>
          </a:xfrm>
        </p:grpSpPr>
        <p:sp>
          <p:nvSpPr>
            <p:cNvPr id="5" name="Oval 4"/>
            <p:cNvSpPr/>
            <p:nvPr/>
          </p:nvSpPr>
          <p:spPr>
            <a:xfrm>
              <a:off x="685800" y="3048000"/>
              <a:ext cx="2590800" cy="25146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99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7" name="TextBox 6"/>
            <p:cNvSpPr txBox="1">
              <a:spLocks noChangeArrowheads="1"/>
            </p:cNvSpPr>
            <p:nvPr/>
          </p:nvSpPr>
          <p:spPr bwMode="auto">
            <a:xfrm>
              <a:off x="914400" y="3886200"/>
              <a:ext cx="2133600" cy="58477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3200" b="1" dirty="0">
                  <a:latin typeface="Arial" pitchFamily="34" charset="0"/>
                  <a:cs typeface="Arial" pitchFamily="34" charset="0"/>
                </a:rPr>
                <a:t>Engage</a:t>
              </a:r>
            </a:p>
          </p:txBody>
        </p:sp>
      </p:grp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5105400" y="2971800"/>
            <a:ext cx="2590800" cy="2514600"/>
            <a:chOff x="5105400" y="2971800"/>
            <a:chExt cx="2590800" cy="2514600"/>
          </a:xfrm>
        </p:grpSpPr>
        <p:sp>
          <p:nvSpPr>
            <p:cNvPr id="4" name="Oval 3"/>
            <p:cNvSpPr/>
            <p:nvPr/>
          </p:nvSpPr>
          <p:spPr>
            <a:xfrm>
              <a:off x="5105400" y="2971800"/>
              <a:ext cx="2590800" cy="25146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99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5" name="TextBox 8"/>
            <p:cNvSpPr txBox="1">
              <a:spLocks noChangeArrowheads="1"/>
            </p:cNvSpPr>
            <p:nvPr/>
          </p:nvSpPr>
          <p:spPr bwMode="auto">
            <a:xfrm>
              <a:off x="5334000" y="3886200"/>
              <a:ext cx="2209800" cy="58477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3200" b="1" dirty="0">
                  <a:latin typeface="Arial" pitchFamily="34" charset="0"/>
                  <a:cs typeface="Arial" pitchFamily="34" charset="0"/>
                </a:rPr>
                <a:t>Embrace</a:t>
              </a:r>
            </a:p>
          </p:txBody>
        </p:sp>
      </p:grpSp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4648200" y="228600"/>
            <a:ext cx="1676400" cy="1524000"/>
            <a:chOff x="4648200" y="228600"/>
            <a:chExt cx="1676400" cy="1524000"/>
          </a:xfrm>
        </p:grpSpPr>
        <p:sp>
          <p:nvSpPr>
            <p:cNvPr id="10" name="Oval 9"/>
            <p:cNvSpPr/>
            <p:nvPr/>
          </p:nvSpPr>
          <p:spPr>
            <a:xfrm>
              <a:off x="4648200" y="228600"/>
              <a:ext cx="1676400" cy="15240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3" name="TextBox 10"/>
            <p:cNvSpPr txBox="1">
              <a:spLocks noChangeArrowheads="1"/>
            </p:cNvSpPr>
            <p:nvPr/>
          </p:nvSpPr>
          <p:spPr bwMode="auto">
            <a:xfrm>
              <a:off x="4648200" y="609600"/>
              <a:ext cx="1600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latin typeface="Arial" pitchFamily="34" charset="0"/>
                  <a:cs typeface="Arial" pitchFamily="34" charset="0"/>
                </a:rPr>
                <a:t>Missionary Mentality</a:t>
              </a:r>
            </a:p>
          </p:txBody>
        </p:sp>
      </p:grpSp>
      <p:grpSp>
        <p:nvGrpSpPr>
          <p:cNvPr id="9" name="Group 26"/>
          <p:cNvGrpSpPr>
            <a:grpSpLocks/>
          </p:cNvGrpSpPr>
          <p:nvPr/>
        </p:nvGrpSpPr>
        <p:grpSpPr bwMode="auto">
          <a:xfrm>
            <a:off x="4267200" y="2590800"/>
            <a:ext cx="1752600" cy="1524000"/>
            <a:chOff x="4267200" y="2590800"/>
            <a:chExt cx="1752600" cy="1524000"/>
          </a:xfrm>
        </p:grpSpPr>
        <p:sp>
          <p:nvSpPr>
            <p:cNvPr id="14" name="Oval 13"/>
            <p:cNvSpPr/>
            <p:nvPr/>
          </p:nvSpPr>
          <p:spPr>
            <a:xfrm>
              <a:off x="4267200" y="2590800"/>
              <a:ext cx="1676400" cy="15240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1" name="TextBox 17"/>
            <p:cNvSpPr txBox="1">
              <a:spLocks noChangeArrowheads="1"/>
            </p:cNvSpPr>
            <p:nvPr/>
          </p:nvSpPr>
          <p:spPr bwMode="auto">
            <a:xfrm>
              <a:off x="4267200" y="3048000"/>
              <a:ext cx="17526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latin typeface="Arial" pitchFamily="34" charset="0"/>
                  <a:cs typeface="Arial" pitchFamily="34" charset="0"/>
                </a:rPr>
                <a:t>Relational Intentionality</a:t>
              </a:r>
            </a:p>
          </p:txBody>
        </p:sp>
      </p:grpSp>
      <p:grpSp>
        <p:nvGrpSpPr>
          <p:cNvPr id="11" name="Group 27"/>
          <p:cNvGrpSpPr>
            <a:grpSpLocks/>
          </p:cNvGrpSpPr>
          <p:nvPr/>
        </p:nvGrpSpPr>
        <p:grpSpPr bwMode="auto">
          <a:xfrm>
            <a:off x="7162800" y="2667000"/>
            <a:ext cx="1676400" cy="1524000"/>
            <a:chOff x="7162800" y="2667000"/>
            <a:chExt cx="1676400" cy="1524000"/>
          </a:xfrm>
        </p:grpSpPr>
        <p:sp>
          <p:nvSpPr>
            <p:cNvPr id="13" name="Oval 12"/>
            <p:cNvSpPr/>
            <p:nvPr/>
          </p:nvSpPr>
          <p:spPr>
            <a:xfrm>
              <a:off x="7162800" y="2667000"/>
              <a:ext cx="1676400" cy="15240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69" name="TextBox 18"/>
            <p:cNvSpPr txBox="1">
              <a:spLocks noChangeArrowheads="1"/>
            </p:cNvSpPr>
            <p:nvPr/>
          </p:nvSpPr>
          <p:spPr bwMode="auto">
            <a:xfrm>
              <a:off x="7239000" y="3048000"/>
              <a:ext cx="152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latin typeface="Arial" pitchFamily="34" charset="0"/>
                  <a:cs typeface="Arial" pitchFamily="34" charset="0"/>
                </a:rPr>
                <a:t>Vibrant Leadership</a:t>
              </a:r>
            </a:p>
          </p:txBody>
        </p:sp>
      </p:grpSp>
      <p:grpSp>
        <p:nvGrpSpPr>
          <p:cNvPr id="18" name="Group 28"/>
          <p:cNvGrpSpPr>
            <a:grpSpLocks/>
          </p:cNvGrpSpPr>
          <p:nvPr/>
        </p:nvGrpSpPr>
        <p:grpSpPr bwMode="auto">
          <a:xfrm>
            <a:off x="4724400" y="4495800"/>
            <a:ext cx="1676400" cy="1524000"/>
            <a:chOff x="4724400" y="4495800"/>
            <a:chExt cx="1676400" cy="1524000"/>
          </a:xfrm>
        </p:grpSpPr>
        <p:sp>
          <p:nvSpPr>
            <p:cNvPr id="12" name="Oval 11"/>
            <p:cNvSpPr/>
            <p:nvPr/>
          </p:nvSpPr>
          <p:spPr>
            <a:xfrm>
              <a:off x="4724400" y="4495800"/>
              <a:ext cx="1676400" cy="15240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67" name="TextBox 19"/>
            <p:cNvSpPr txBox="1">
              <a:spLocks noChangeArrowheads="1"/>
            </p:cNvSpPr>
            <p:nvPr/>
          </p:nvSpPr>
          <p:spPr bwMode="auto">
            <a:xfrm>
              <a:off x="4724400" y="4876800"/>
              <a:ext cx="16764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latin typeface="Arial" pitchFamily="34" charset="0"/>
                  <a:cs typeface="Arial" pitchFamily="34" charset="0"/>
                </a:rPr>
                <a:t>Prayerful Dependence</a:t>
              </a:r>
            </a:p>
          </p:txBody>
        </p:sp>
      </p:grpSp>
      <p:grpSp>
        <p:nvGrpSpPr>
          <p:cNvPr id="19" name="Group 31"/>
          <p:cNvGrpSpPr>
            <a:grpSpLocks/>
          </p:cNvGrpSpPr>
          <p:nvPr/>
        </p:nvGrpSpPr>
        <p:grpSpPr bwMode="auto">
          <a:xfrm>
            <a:off x="304800" y="2286000"/>
            <a:ext cx="1676400" cy="1524000"/>
            <a:chOff x="304800" y="2286000"/>
            <a:chExt cx="1676400" cy="1524000"/>
          </a:xfrm>
        </p:grpSpPr>
        <p:sp>
          <p:nvSpPr>
            <p:cNvPr id="17" name="Oval 16"/>
            <p:cNvSpPr/>
            <p:nvPr/>
          </p:nvSpPr>
          <p:spPr>
            <a:xfrm>
              <a:off x="304800" y="2286000"/>
              <a:ext cx="1676400" cy="15240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65" name="TextBox 20"/>
            <p:cNvSpPr txBox="1">
              <a:spLocks noChangeArrowheads="1"/>
            </p:cNvSpPr>
            <p:nvPr/>
          </p:nvSpPr>
          <p:spPr bwMode="auto">
            <a:xfrm>
              <a:off x="304800" y="2819400"/>
              <a:ext cx="1676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b="1" dirty="0">
                  <a:latin typeface="Arial" pitchFamily="34" charset="0"/>
                  <a:cs typeface="Arial" pitchFamily="34" charset="0"/>
                </a:rPr>
                <a:t>Worship</a:t>
              </a:r>
            </a:p>
          </p:txBody>
        </p:sp>
      </p:grpSp>
      <p:grpSp>
        <p:nvGrpSpPr>
          <p:cNvPr id="20" name="Group 30"/>
          <p:cNvGrpSpPr>
            <a:grpSpLocks/>
          </p:cNvGrpSpPr>
          <p:nvPr/>
        </p:nvGrpSpPr>
        <p:grpSpPr bwMode="auto">
          <a:xfrm>
            <a:off x="304800" y="4724400"/>
            <a:ext cx="1676400" cy="1524000"/>
            <a:chOff x="304800" y="4724400"/>
            <a:chExt cx="1676400" cy="1524000"/>
          </a:xfrm>
        </p:grpSpPr>
        <p:sp>
          <p:nvSpPr>
            <p:cNvPr id="16" name="Oval 15"/>
            <p:cNvSpPr/>
            <p:nvPr/>
          </p:nvSpPr>
          <p:spPr>
            <a:xfrm>
              <a:off x="304800" y="4724400"/>
              <a:ext cx="1676400" cy="15240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63" name="TextBox 21"/>
            <p:cNvSpPr txBox="1">
              <a:spLocks noChangeArrowheads="1"/>
            </p:cNvSpPr>
            <p:nvPr/>
          </p:nvSpPr>
          <p:spPr bwMode="auto">
            <a:xfrm>
              <a:off x="304800" y="5257800"/>
              <a:ext cx="16002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b="1" dirty="0">
                  <a:latin typeface="Arial" pitchFamily="34" charset="0"/>
                  <a:cs typeface="Arial" pitchFamily="34" charset="0"/>
                </a:rPr>
                <a:t>Community</a:t>
              </a:r>
            </a:p>
          </p:txBody>
        </p:sp>
      </p:grpSp>
      <p:grpSp>
        <p:nvGrpSpPr>
          <p:cNvPr id="21" name="Group 29"/>
          <p:cNvGrpSpPr>
            <a:grpSpLocks/>
          </p:cNvGrpSpPr>
          <p:nvPr/>
        </p:nvGrpSpPr>
        <p:grpSpPr bwMode="auto">
          <a:xfrm>
            <a:off x="2743200" y="4114800"/>
            <a:ext cx="1676400" cy="1524000"/>
            <a:chOff x="2743200" y="4114800"/>
            <a:chExt cx="1676400" cy="1524000"/>
          </a:xfrm>
        </p:grpSpPr>
        <p:sp>
          <p:nvSpPr>
            <p:cNvPr id="15" name="Oval 14"/>
            <p:cNvSpPr/>
            <p:nvPr/>
          </p:nvSpPr>
          <p:spPr>
            <a:xfrm>
              <a:off x="2743200" y="4114800"/>
              <a:ext cx="1676400" cy="15240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61" name="TextBox 22"/>
            <p:cNvSpPr txBox="1">
              <a:spLocks noChangeArrowheads="1"/>
            </p:cNvSpPr>
            <p:nvPr/>
          </p:nvSpPr>
          <p:spPr bwMode="auto">
            <a:xfrm>
              <a:off x="2819400" y="4648200"/>
              <a:ext cx="1524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b="1" dirty="0">
                  <a:latin typeface="Arial" pitchFamily="34" charset="0"/>
                  <a:cs typeface="Arial" pitchFamily="34" charset="0"/>
                </a:rPr>
                <a:t>Mission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 rot="19756121">
            <a:off x="-25865" y="703960"/>
            <a:ext cx="331908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 smtClean="0">
                <a:latin typeface="Arial" pitchFamily="34" charset="0"/>
                <a:cs typeface="Arial" pitchFamily="34" charset="0"/>
              </a:rPr>
              <a:t>Transformational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Church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z="1100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Picture 5" descr="corp blk_wn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33333E-6 -3.33333E-6 C -3.33333E-6 -0.10741 -0.12222 -0.45 -0.20833 -0.46667 C -0.29444 -0.48333 -0.51666 -0.20741 -0.51666 -0.1 C -0.51666 0.00741 -0.29444 0.15926 -0.20833 0.17778 C -0.12222 0.1963 -3.33333E-6 0.10741 -3.33333E-6 -3.33333E-6 Z " pathEditMode="relative" ptsTypes="aaaaa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C 0.09723 -0.00741 0.35139 0.06852 0.41667 0.16667 C 0.48195 0.26481 0.47917 0.50926 0.39167 0.58889 C 0.30417 0.66852 -0.01527 0.70741 -0.10833 0.64444 C -0.20139 0.58148 -0.18472 0.31852 -0.16666 0.21111 C -0.14861 0.1037 -0.09722 0.00741 -3.33333E-6 -3.33333E-6 Z " pathEditMode="relative" ptsTypes="aaaa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33333E-6 -5.55556E-6 C 0.07778 0.03703 0.48056 -0.16667 0.48333 -0.24445 C 0.48611 -0.32223 0.09583 -0.50741 0.01667 -0.46667 C -0.0625 -0.42593 -0.07778 -0.03704 -3.33333E-6 -5.55556E-6 Z " pathEditMode="relative" ptsTypes="aaaa">
                                      <p:cBhvr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-2.22222E-6 L 0.7 -0.66666 L 0.00833 -0.66666 L 0.53333 0.03334 L 0 -2.22222E-6 Z " pathEditMode="relative" ptsTypes="AAAAA">
                                      <p:cBhvr>
                                        <p:cTn id="12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11111E-6 L -0.40833 -0.43333 L -0.775 1.11111E-6 L -0.375 0.46667 L 0.00833 0.01111 L 1.11022E-16 1.11111E-6 Z " pathEditMode="relative" ptsTypes="AAAAAA">
                                      <p:cBhvr>
                                        <p:cTn id="1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33333E-6 8.14815E-6 C -0.0033 -0.003 -0.00677 -0.00601 -0.01007 -0.00902 C -0.01302 -0.01157 -0.01997 -0.01342 -0.01997 -0.01342 C -0.02865 -0.02499 -0.03716 -0.0236 -0.04827 -0.02893 C -0.08507 -0.028 -0.13542 -0.03148 -0.175 -0.01782 C -0.18056 -0.01597 -0.18455 -0.01134 -0.18993 -0.00902 C -0.20729 0.01413 -0.22379 0.03727 -0.23507 0.06667 C -0.23455 0.0801 -0.23473 0.09352 -0.23334 0.10672 C -0.23316 0.1088 -0.22813 0.11644 -0.22674 0.11783 C -0.21858 0.12616 -0.2099 0.13658 -0.2 0.14005 C -0.19219 0.14769 -0.1842 0.16042 -0.175 0.16436 C -0.15973 0.17107 -0.14393 0.18149 -0.1283 0.1845 C -0.11702 0.18913 -0.10695 0.19144 -0.09497 0.19329 C -0.08907 0.19607 -0.08212 0.19584 -0.07674 0.20001 C -0.0599 0.21251 -0.07275 0.20602 -0.06164 0.21112 C -0.05573 0.21714 -0.04914 0.22061 -0.04341 0.22663 C -0.03229 0.23843 -0.02066 0.25325 -0.0066 0.25765 C -0.00087 0.26575 0.00711 0.27038 0.01336 0.27778 C 0.01961 0.28519 0.02569 0.29422 0.03159 0.30209 C 0.03663 0.3088 0.04757 0.32825 0.05 0.33774 C 0.05573 0.36019 0.05208 0.35186 0.05833 0.36436 C 0.06215 0.38751 0.06024 0.37778 0.06336 0.39329 C 0.0625 0.4257 0.06927 0.46528 0.05 0.49098 C 0.04375 0.49931 0.03889 0.50903 0.03333 0.51783 C 0.03211 0.51991 0.03177 0.52292 0.03003 0.52431 C 0.02708 0.52686 0.02326 0.52732 0.01996 0.52894 C 0.01562 0.53102 0.00659 0.53334 0.00659 0.53334 C -0.04341 0.53149 -0.03907 0.53473 -0.06841 0.52663 C -0.07691 0.51876 -0.08629 0.51436 -0.09497 0.50672 C -0.09636 0.50556 -0.09705 0.50325 -0.09827 0.50209 C -0.10313 0.49746 -0.10903 0.49468 -0.11337 0.4889 C -0.11511 0.48658 -0.11632 0.4838 -0.11841 0.48218 C -0.12101 0.4801 -0.12396 0.4794 -0.12674 0.47778 C -0.1349 0.47292 -0.14132 0.46575 -0.15 0.46227 C -0.15504 0.45765 -0.16025 0.45626 -0.16493 0.45116 C -0.16875 0.44723 -0.16841 0.44491 -0.17327 0.44214 C -0.17709 0.44005 -0.18125 0.43959 -0.18507 0.43774 C -0.18733 0.43542 -0.18924 0.43288 -0.19167 0.43102 C -0.19323 0.42987 -0.19514 0.4301 -0.1967 0.42894 C -0.20209 0.42477 -0.2033 0.42061 -0.21007 0.41783 C -0.2375 0.41876 -0.26615 0.4176 -0.29341 0.42431 C -0.30643 0.43658 -0.29063 0.42061 -0.30174 0.43542 C -0.30313 0.43727 -0.30521 0.43797 -0.3066 0.44005 C -0.3092 0.44399 -0.31337 0.45325 -0.31337 0.45325 C -0.31667 0.46737 -0.32327 0.48149 -0.33004 0.49329 C -0.33143 0.51806 -0.33438 0.54515 -0.32327 0.56667 C -0.3217 0.57385 -0.32153 0.57524 -0.31841 0.58218 C -0.31632 0.58681 -0.31164 0.59561 -0.31164 0.59561 C -0.30816 0.61968 -0.31354 0.59723 -0.30504 0.61112 C -0.29792 0.62292 -0.30955 0.61297 -0.3 0.62431 C -0.29636 0.62848 -0.29167 0.63102 -0.28837 0.63542 C -0.28611 0.63843 -0.28386 0.64144 -0.2816 0.64445 C -0.27917 0.64769 -0.275 0.64769 -0.2717 0.64885 C -0.25955 0.65278 -0.25104 0.65579 -0.23837 0.65765 C -0.22414 0.66413 -0.20955 0.66505 -0.19497 0.66876 C -0.18438 0.66737 -0.17379 0.66667 -0.16337 0.66436 C -0.15608 0.66274 -0.15052 0.65579 -0.14341 0.65325 C -0.13559 0.6463 -0.12587 0.64329 -0.11841 0.63542 C -0.10851 0.62501 -0.11216 0.62616 -0.10504 0.61552 C -0.09375 0.59862 -0.08299 0.58126 -0.0717 0.56436 C -0.0658 0.55556 -0.06233 0.54468 -0.0566 0.53542 C -0.05382 0.52385 -0.04879 0.51204 -0.04341 0.50209 C -0.0408 0.48936 -0.03316 0.48334 -0.03004 0.47107 C -0.02604 0.45556 -0.02223 0.44005 -0.01841 0.42431 C -0.01545 0.38751 -0.00903 0.34746 0.00173 0.3132 C 0.00607 0.27616 -0.0007 0.32524 0.00833 0.28658 C 0.00955 0.28149 0.00902 0.27616 0.01007 0.27107 C 0.0125 0.25834 0.01545 0.24515 0.01996 0.23334 C 0.02239 0.21112 0.02656 0.19075 0.03003 0.16876 C 0.02899 0.13913 0.02882 0.1095 0.02673 0.07987 C 0.02604 0.07038 0.01892 0.06019 0.01493 0.05325 C 0.00816 0.04144 0.00659 0.03403 0.0033 0.01991 C 0.00121 0.01089 -0.00243 0.00927 3.33333E-6 8.14815E-6 Z " pathEditMode="relative" ptsTypes="fffffffffffffffffffffffffffffffffffffffffffffffffffffffffffffffffffffffff">
                                      <p:cBhvr>
                                        <p:cTn id="1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33333E-6 6.2963E-6 C 0.00348 -0.04953 -0.00312 -0.03356 0.0066 -0.05346 C 0.00973 -0.06828 0.01181 -0.08518 0.01841 -0.09791 C 0.02014 -0.10555 0.0224 -0.10995 0.02674 -0.11573 C 0.02813 -0.12569 0.03143 -0.13286 0.03334 -0.14235 C 0.03611 -0.15694 0.03299 -0.16666 0.04167 -0.17777 C 0.04358 -0.18495 0.04462 -0.19189 0.04827 -0.19791 C 0.05209 -0.20416 0.0566 -0.20578 0.06164 -0.20902 C 0.07014 -0.21481 0.07778 -0.22198 0.08664 -0.22684 C 0.14098 -0.22453 0.129 -0.22731 0.16164 -0.21782 C 0.17014 -0.21527 0.1783 -0.21203 0.18664 -0.20902 C 0.19115 -0.2074 0.2 -0.20462 0.2 -0.20462 C 0.20434 -0.1986 0.20903 -0.19606 0.21493 -0.19351 C 0.21754 -0.18333 0.22066 -0.18564 0.225 -0.17777 C 0.22743 -0.1736 0.22934 -0.16897 0.2316 -0.16458 C 0.23525 -0.1574 0.23507 -0.14814 0.23664 -0.14004 C 0.23872 -0.12916 0.24202 -0.11388 0.2467 -0.10462 C 0.24723 -0.10092 0.24723 -0.09698 0.24827 -0.09351 C 0.24896 -0.09096 0.25105 -0.08934 0.25174 -0.0868 C 0.25278 -0.0824 0.25261 -0.07777 0.2533 -0.07337 C 0.25486 -0.06365 0.25486 -0.0692 0.25834 -0.06018 C 0.2625 -0.04907 0.2625 -0.03564 0.26667 -0.02453 C 0.27136 -0.0118 0.27778 -0.00277 0.28334 0.00879 C 0.28924 0.0213 0.29497 0.03288 0.30174 0.04445 C 0.3066 0.05279 0.30834 0.0632 0.31337 0.07107 C 0.3191 0.0801 0.32761 0.0889 0.33507 0.09538 C 0.34184 0.10904 0.35243 0.11644 0.36164 0.12663 C 0.37709 0.14376 0.35799 0.12385 0.3698 0.13982 C 0.37743 0.14978 0.38664 0.15788 0.3967 0.16205 C 0.40486 0.16968 0.41511 0.17431 0.425 0.17779 C 0.46025 0.17686 0.50087 0.18589 0.53646 0.17107 C 0.5467 0.16228 0.55816 0.15718 0.56841 0.14885 C 0.57518 0.1433 0.58177 0.13681 0.58837 0.13103 C 0.59462 0.12547 0.60886 0.11876 0.61667 0.11552 C 0.62188 0.10857 0.62622 0.10302 0.63334 0.10001 C 0.63907 0.09191 0.64688 0.08705 0.6533 0.07987 C 0.66615 0.06552 0.65087 0.07964 0.66337 0.06876 C 0.6691 0.05742 0.67552 0.04862 0.6816 0.03774 C 0.68351 0.03056 0.68993 0.0176 0.68993 0.0176 C 0.69254 0.00441 0.69983 -0.01735 0.7066 -0.02684 C 0.71042 -0.04606 0.71164 -0.06481 0.71337 -0.08448 C 0.71459 -0.12314 0.72414 -0.17939 0.7066 -0.21342 C 0.70313 -0.22823 0.70782 -0.2111 0.7 -0.22893 C 0.69914 -0.23101 0.69948 -0.23402 0.69827 -0.23564 C 0.69705 -0.23726 0.69497 -0.23726 0.69341 -0.23795 C 0.6783 -0.25763 0.66528 -0.2618 0.64497 -0.26458 C 0.62726 -0.26388 0.60938 -0.26342 0.59167 -0.26226 C 0.58299 -0.26157 0.57518 -0.25717 0.56667 -0.25555 C 0.55556 -0.25323 0.54427 -0.25138 0.53334 -0.24907 C 0.51945 -0.24258 0.50486 -0.23772 0.49167 -0.22893 C 0.47917 -0.22059 0.48716 -0.22407 0.47483 -0.21342 C 0.47292 -0.21157 0.47049 -0.21087 0.46841 -0.20902 C 0.46632 -0.20717 0.46528 -0.20416 0.46337 -0.20231 C 0.45191 -0.19212 0.46493 -0.20925 0.4533 -0.19559 C 0.44167 -0.18194 0.43403 -0.16249 0.41997 -0.15346 C 0.41893 -0.15115 0.41823 -0.14837 0.41667 -0.14675 C 0.41528 -0.14536 0.41285 -0.14606 0.41164 -0.14444 C 0.4099 -0.14212 0.40973 -0.13842 0.40834 -0.13564 C 0.40539 -0.13008 0.40243 -0.128 0.39827 -0.12453 C 0.39063 -0.10879 0.38021 -0.09536 0.3717 -0.08008 C 0.36893 -0.07499 0.36164 -0.06666 0.36164 -0.06666 C 0.35955 -0.05786 0.34896 -0.04328 0.34341 -0.03564 C 0.34098 -0.02638 0.33525 -0.01828 0.33004 -0.0111 C 0.32674 0.0014 0.33091 -0.01018 0.32327 6.2963E-6 C 0.31407 0.01228 0.32535 0.0014 0.31667 0.01112 C 0.31459 0.01343 0.31216 0.01529 0.31007 0.0176 C 0.30087 0.02848 0.28681 0.04723 0.275 0.05093 C 0.26528 0.06436 0.23646 0.06806 0.22327 0.07107 C 0.19132 0.08797 0.10764 0.07593 0.08664 0.07547 C 0.07552 0.07038 0.06459 0.06459 0.0533 0.05996 C 0.04792 0.05765 0.03837 0.04885 0.03837 0.04885 C 0.0349 0.03936 0.03316 0.03681 0.02674 0.03103 C 0.02205 0.02177 0.01493 0.0183 0.01007 0.00879 C 0.00782 0.00441 0.00556 -0.00022 0.0033 -0.00462 C 0.00243 -0.00647 0.00105 -0.00161 -3.33333E-6 6.2963E-6 Z " pathEditMode="relative" ptsTypes="fffffffffffffffffffffffffffffffffffffffffffffffffffffffffffffffffffffffffff">
                                      <p:cBhvr>
                                        <p:cTn id="18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023 C 0.02222 0.14491 0.06528 0.19491 0.1 0.18935 C 0.13472 0.1838 0.1875 0.09676 0.20833 -0.03287 C 0.22917 -0.1625 0.26528 -0.48102 0.225 -0.58843 C 0.18472 -0.69583 0.00417 -0.77546 -0.03333 -0.67731 C -0.07083 -0.57917 -0.02222 -0.14398 -3.33333E-6 0.00023 Z " pathEditMode="relative" ptsTypes="aaaaaa">
                                      <p:cBhvr>
                                        <p:cTn id="20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1.85185E-6 C -0.00312 -0.00278 -0.00694 -0.00394 -0.01006 -0.00672 C -0.02274 -0.01783 -0.00815 -0.00996 -0.02013 -0.01551 C -0.02708 -0.025 -0.03767 -0.03033 -0.0467 -0.03542 C -0.0552 -0.04028 -0.0611 -0.04815 -0.07013 -0.05116 C -0.07881 -0.06273 -0.08767 -0.06829 -0.09843 -0.07547 C -0.10711 -0.08125 -0.11388 -0.09236 -0.1217 -0.1 C -0.1276 -0.10579 -0.13315 -0.1125 -0.1401 -0.11551 C -0.1434 -0.1169 -0.14999 -0.11991 -0.14999 -0.11991 C -0.15329 -0.12292 -0.15781 -0.12454 -0.16006 -0.12894 C -0.1611 -0.13102 -0.1618 -0.1338 -0.16336 -0.13542 C -0.16475 -0.13681 -0.16683 -0.13658 -0.1684 -0.13773 C -0.17187 -0.14028 -0.17517 -0.14352 -0.17847 -0.14653 L -0.17847 -0.14653 C -0.1861 -0.15741 -0.19965 -0.1676 -0.21006 -0.17338 C -0.22204 -0.18935 -0.23871 -0.19861 -0.25503 -0.2044 C -0.26197 -0.21042 -0.27083 -0.21435 -0.27673 -0.22223 C -0.28298 -0.23056 -0.27951 -0.22801 -0.2868 -0.23102 C -0.2967 -0.24005 -0.30694 -0.25023 -0.3184 -0.25556 C -0.31944 -0.25787 -0.32013 -0.26065 -0.3217 -0.26227 C -0.32308 -0.26366 -0.32517 -0.26343 -0.32673 -0.26435 C -0.33246 -0.26806 -0.33402 -0.27292 -0.3401 -0.27547 C -0.34183 -0.27685 -0.3434 -0.27871 -0.34513 -0.27986 C -0.3467 -0.28079 -0.3486 -0.28102 -0.34999 -0.28218 C -0.35138 -0.28334 -0.35208 -0.28542 -0.35347 -0.28658 C -0.35555 -0.28843 -0.35781 -0.28959 -0.36006 -0.29098 C -0.3611 -0.2926 -0.36197 -0.29445 -0.36336 -0.2956 C -0.36492 -0.29676 -0.3684 -0.29537 -0.3684 -0.29769 C -0.3684 -0.30047 -0.36527 -0.30116 -0.36336 -0.30209 C -0.35364 -0.30695 -0.34201 -0.30672 -0.33176 -0.3088 C -0.32291 -0.31459 -0.31492 -0.31598 -0.30503 -0.31783 C -0.21354 -0.31667 -0.12395 -0.3206 -0.03333 -0.3132 C -0.01961 -0.30741 -0.04218 -0.31644 -0.0151 -0.3088 C -0.01163 -0.30787 -0.0085 -0.30556 -0.00503 -0.3044 C -0.00121 -0.30324 0.00278 -0.30278 0.00659 -0.30209 C 0.02101 -0.2926 0.004 -0.30255 0.02657 -0.2956 C 0.03751 -0.29213 0.0474 -0.28357 0.05834 -0.27986 C 0.07101 -0.2676 0.08646 -0.25764 0.10001 -0.24653 C 0.10938 -0.23866 0.11563 -0.22685 0.1264 -0.22223 C 0.13577 -0.21412 0.14792 -0.2044 0.15834 -0.2 C 0.16598 -0.18982 0.17466 -0.1757 0.1849 -0.17107 C 0.19376 -0.16204 0.20261 -0.15162 0.2132 -0.14653 C 0.21893 -0.13935 0.22726 -0.13542 0.2316 -0.12662 C 0.23265 -0.12431 0.23334 -0.12153 0.2349 -0.11991 C 0.23681 -0.11783 0.23959 -0.11736 0.24167 -0.11551 C 0.2441 -0.11366 0.24619 -0.11111 0.24827 -0.1088 C 0.26112 -0.09398 0.24497 -0.11111 0.25834 -0.09329 C 0.26546 -0.0838 0.26146 -0.09468 0.26824 -0.08218 C 0.26962 -0.0794 0.27015 -0.07616 0.27153 -0.07338 C 0.27518 -0.06621 0.27969 -0.06019 0.28334 -0.05324 L 0.28334 -0.05324 C 0.2915 -0.03125 0.30035 -0.0088 0.3132 0.00902 C 0.31719 0.02407 0.32622 0.03634 0.33334 0.04884 C 0.33473 0.05509 0.33716 0.06365 0.33994 0.06898 C 0.34133 0.07152 0.34358 0.07315 0.34497 0.07569 C 0.34636 0.07847 0.34688 0.08171 0.34827 0.08449 C 0.34983 0.0875 0.35157 0.09027 0.3533 0.09328 C 0.35851 0.11574 0.35035 0.08287 0.35834 0.10671 C 0.35973 0.11111 0.36042 0.11574 0.36164 0.12014 C 0.36251 0.12315 0.3639 0.12592 0.36494 0.12893 C 0.36546 0.13264 0.36563 0.13657 0.36667 0.14004 C 0.36737 0.14259 0.36945 0.14421 0.36997 0.14676 C 0.37119 0.15324 0.37101 0.15995 0.37153 0.16666 C 0.37015 0.21944 0.37796 0.23727 0.35001 0.26666 C 0.34532 0.27176 0.34428 0.27523 0.3382 0.27777 C 0.33334 0.28217 0.32778 0.28379 0.32327 0.28889 C 0.31476 0.29838 0.32223 0.29375 0.3132 0.29791 C 0.30973 0.30139 0.30695 0.30602 0.3033 0.30902 C 0.29619 0.31481 0.28438 0.31666 0.27657 0.32014 C 0.26824 0.32824 0.25973 0.32893 0.25001 0.33333 C 0.17657 0.33194 0.1033 0.33102 0.02987 0.32893 C 0.0165 0.32847 0.00348 0.31967 -0.01006 0.31782 C -0.0144 0.31574 -0.01926 0.31597 -0.02343 0.31342 C -0.03906 0.30416 -0.04409 0.2787 -0.04999 0.25995 C -0.05451 0.2456 -0.05902 0.23102 -0.0651 0.21782 C -0.06562 0.21412 -0.06545 0.21018 -0.06666 0.20671 C -0.0677 0.20324 -0.07083 0.20139 -0.0717 0.19791 C -0.07482 0.18634 -0.07847 0.16227 -0.07847 0.16227 C -0.07742 0.13078 -0.08281 0.11227 -0.0684 0.0912 C -0.06527 0.08657 -0.06163 0.08217 -0.05833 0.07777 C -0.05676 0.07546 -0.05555 0.07245 -0.05347 0.07106 C -0.04322 0.06435 -0.03454 0.05509 -0.02499 0.04676 C -0.0217 0.04375 -0.0151 0.03773 -0.0151 0.03773 C -0.01163 0.03078 -0.00746 0.02662 -0.00347 0.02014 C -0.00242 0.01852 -0.00034 0.01759 7.22222E-6 0.01551 C 0.00087 0.01041 7.22222E-6 0.00509 7.22222E-6 1.85185E-6 Z " pathEditMode="relative" ptsTypes="ffffffffffffFffffffffffffffffffffffffffffffffffffFffffffffffffffffffffffffffffffffffff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33333E-6 -1.11111E-6 C -0.08333 0.02778 -0.23056 0.21852 -0.30833 0.12222 C -0.38611 0.02592 -0.56667 -0.45371 -0.46667 -0.57801 C -0.36667 -0.70185 0.18194 -0.71111 0.29167 -0.62222 C 0.40139 -0.53334 0.23889 -0.14815 0.19167 -0.04445 C 0.14444 0.05903 0.08333 -0.02778 3.33333E-6 -1.11111E-6 Z " pathEditMode="relative" ptsTypes="aaaaaa">
                                      <p:cBhvr>
                                        <p:cTn id="2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Jesus Blessed The Children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Mark 13-16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Content Placeholder 5" descr="jesusblesschi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524000"/>
            <a:ext cx="8229600" cy="4983052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>
                <a:latin typeface="Arial" pitchFamily="34" charset="0"/>
                <a:cs typeface="Arial" pitchFamily="34" charset="0"/>
              </a:rPr>
              <a:pPr/>
              <a:t>8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5" descr="corp blk_wn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LifeSpan</a:t>
            </a:r>
            <a:endParaRPr lang="en-US" dirty="0"/>
          </a:p>
        </p:txBody>
      </p:sp>
      <p:pic>
        <p:nvPicPr>
          <p:cNvPr id="7" name="Picture 17" descr="child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4387716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8" descr="child2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286000"/>
            <a:ext cx="3276600" cy="284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5086350" y="5562600"/>
            <a:ext cx="1139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6E4E-3B81-40FA-8C77-6442F0AF207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5" name="Picture 5" descr="corp blk_wnd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362&quot;&gt;&lt;/object&gt;&lt;object type=&quot;2&quot; unique_id=&quot;10363&quot;&gt;&lt;object type=&quot;3&quot; unique_id=&quot;10364&quot;&gt;&lt;property id=&quot;20148&quot; value=&quot;5&quot;/&gt;&lt;property id=&quot;20300&quot; value=&quot;Slide 1&quot;/&gt;&lt;property id=&quot;20307&quot; value=&quot;256&quot;/&gt;&lt;/object&gt;&lt;object type=&quot;3&quot; unique_id=&quot;10365&quot;&gt;&lt;property id=&quot;20148&quot; value=&quot;5&quot;/&gt;&lt;property id=&quot;20300&quot; value=&quot;Slide 2&quot;/&gt;&lt;property id=&quot;20307&quot; value=&quot;257&quot;/&gt;&lt;/object&gt;&lt;object type=&quot;3&quot; unique_id=&quot;10366&quot;&gt;&lt;property id=&quot;20148&quot; value=&quot;5&quot;/&gt;&lt;property id=&quot;20300&quot; value=&quot;Slide 3 - &amp;quot;How would you describe the difference between being a Sunday School Leader and being a Sunday School Missionary?&amp;#x0D;&amp;#x0A;&amp;quot;&quot;/&gt;&lt;property id=&quot;20307&quot; value=&quot;258&quot;/&gt;&lt;/object&gt;&lt;object type=&quot;3&quot; unique_id=&quot;10367&quot;&gt;&lt;property id=&quot;20148&quot; value=&quot;5&quot;/&gt;&lt;property id=&quot;20300&quot; value=&quot;Slide 4 - &amp;quot;What words are synonymous with  Sunday School?&amp;quot;&quot;/&gt;&lt;property id=&quot;20307&quot; value=&quot;261&quot;/&gt;&lt;/object&gt;&lt;object type=&quot;3&quot; unique_id=&quot;10368&quot;&gt;&lt;property id=&quot;20148&quot; value=&quot;5&quot;/&gt;&lt;property id=&quot;20300&quot; value=&quot;Slide 5 - &amp;quot;Transformation&amp;quot;&quot;/&gt;&lt;property id=&quot;20307&quot; value=&quot;259&quot;/&gt;&lt;/object&gt;&lt;object type=&quot;3&quot; unique_id=&quot;10369&quot;&gt;&lt;property id=&quot;20148&quot; value=&quot;5&quot;/&gt;&lt;property id=&quot;20300&quot; value=&quot;Slide 6 - &amp;quot;The Missionary Legacy of Sunday School&amp;quot;&quot;/&gt;&lt;property id=&quot;20307&quot; value=&quot;262&quot;/&gt;&lt;/object&gt;&lt;object type=&quot;3&quot; unique_id=&quot;10370&quot;&gt;&lt;property id=&quot;20148&quot; value=&quot;5&quot;/&gt;&lt;property id=&quot;20300&quot; value=&quot;Slide 7&quot;/&gt;&lt;property id=&quot;20307&quot; value=&quot;264&quot;/&gt;&lt;/object&gt;&lt;object type=&quot;3&quot; unique_id=&quot;10371&quot;&gt;&lt;property id=&quot;20148&quot; value=&quot;5&quot;/&gt;&lt;property id=&quot;20300&quot; value=&quot;Slide 8 - &amp;quot;Jesus Blessed The Children&amp;#x0D;&amp;#x0A;Mark 13-16&amp;quot;&quot;/&gt;&lt;property id=&quot;20307&quot; value=&quot;263&quot;/&gt;&lt;/object&gt;&lt;object type=&quot;3&quot; unique_id=&quot;10372&quot;&gt;&lt;property id=&quot;20148&quot; value=&quot;5&quot;/&gt;&lt;property id=&quot;20300&quot; value=&quot;Slide 9 - &amp;quot;LifeSpan&amp;quot;&quot;/&gt;&lt;property id=&quot;20307&quot; value=&quot;260&quot;/&gt;&lt;/object&gt;&lt;object type=&quot;3&quot; unique_id=&quot;10373&quot;&gt;&lt;property id=&quot;20148&quot; value=&quot;5&quot;/&gt;&lt;property id=&quot;20300&quot; value=&quot;Slide 10&quot;/&gt;&lt;property id=&quot;20307&quot; value=&quot;278&quot;/&gt;&lt;/object&gt;&lt;object type=&quot;3&quot; unique_id=&quot;10374&quot;&gt;&lt;property id=&quot;20148&quot; value=&quot;5&quot;/&gt;&lt;property id=&quot;20300&quot; value=&quot;Slide 11 - &amp;quot;Levels of Biblical Learning&amp;quot;&quot;/&gt;&lt;property id=&quot;20307&quot; value=&quot;265&quot;/&gt;&lt;/object&gt;&lt;object type=&quot;3&quot; unique_id=&quot;10375&quot;&gt;&lt;property id=&quot;20148&quot; value=&quot;5&quot;/&gt;&lt;property id=&quot;20300&quot; value=&quot;Slide 12 - &amp;quot;Levels of Bible Skills&amp;quot;&quot;/&gt;&lt;property id=&quot;20307&quot; value=&quot;266&quot;/&gt;&lt;/object&gt;&lt;object type=&quot;3&quot; unique_id=&quot;10376&quot;&gt;&lt;property id=&quot;20148&quot; value=&quot;5&quot;/&gt;&lt;property id=&quot;20300&quot; value=&quot;Slide 13 - &amp;quot;Use Age Appropriate Teaching Activities&amp;quot;&quot;/&gt;&lt;property id=&quot;20307&quot; value=&quot;267&quot;/&gt;&lt;/object&gt;&lt;object type=&quot;3&quot; unique_id=&quot;10377&quot;&gt;&lt;property id=&quot;20148&quot; value=&quot;5&quot;/&gt;&lt;property id=&quot;20300&quot; value=&quot;Slide 14 - &amp;quot;Open Your Eyes to the Harvest&amp;#x0D;&amp;#x0A;John 4:35-38&amp;quot;&quot;/&gt;&lt;property id=&quot;20307&quot; value=&quot;270&quot;/&gt;&lt;/object&gt;&lt;object type=&quot;3&quot; unique_id=&quot;10378&quot;&gt;&lt;property id=&quot;20148&quot; value=&quot;5&quot;/&gt;&lt;property id=&quot;20300&quot; value=&quot;Slide 15 - &amp;quot;What is a satisfying Sunday School experience?&amp;quot;&quot;/&gt;&lt;property id=&quot;20307&quot; value=&quot;276&quot;/&gt;&lt;/object&gt;&lt;object type=&quot;3&quot; unique_id=&quot;10379&quot;&gt;&lt;property id=&quot;20148&quot; value=&quot;5&quot;/&gt;&lt;property id=&quot;20300&quot; value=&quot;Slide 16 - &amp;quot;Who are “those kids”?&amp;#x0D;&amp;#x0A;Where are “those kids”?&amp;quot;&quot;/&gt;&lt;property id=&quot;20307&quot; value=&quot;277&quot;/&gt;&lt;/object&gt;&lt;object type=&quot;3&quot; unique_id=&quot;10380&quot;&gt;&lt;property id=&quot;20148&quot; value=&quot;5&quot;/&gt;&lt;property id=&quot;20300&quot; value=&quot;Slide 17 - &amp;quot;What is your UPG?&amp;quot;&quot;/&gt;&lt;property id=&quot;20307&quot; value=&quot;273&quot;/&gt;&lt;/object&gt;&lt;object type=&quot;3&quot; unique_id=&quot;10381&quot;&gt;&lt;property id=&quot;20148&quot; value=&quot;5&quot;/&gt;&lt;property id=&quot;20300&quot; value=&quot;Slide 18 - &amp;quot;How Children Develop&amp;quot;&quot;/&gt;&lt;property id=&quot;20307&quot; value=&quot;268&quot;/&gt;&lt;/object&gt;&lt;object type=&quot;3&quot; unique_id=&quot;10382&quot;&gt;&lt;property id=&quot;20148&quot; value=&quot;5&quot;/&gt;&lt;property id=&quot;20300&quot; value=&quot;Slide 19 - &amp;quot;Multiple Intelligences&amp;quot;&quot;/&gt;&lt;property id=&quot;20307&quot; value=&quot;275&quot;/&gt;&lt;/object&gt;&lt;object type=&quot;3&quot; unique_id=&quot;10383&quot;&gt;&lt;property id=&quot;20148&quot; value=&quot;5&quot;/&gt;&lt;property id=&quot;20300&quot; value=&quot;Slide 20 - &amp;quot;ABCs of Becoming a Christian&amp;quot;&quot;/&gt;&lt;property id=&quot;20307&quot; value=&quot;271&quot;/&gt;&lt;/object&gt;&lt;object type=&quot;3&quot; unique_id=&quot;10384&quot;&gt;&lt;property id=&quot;20148&quot; value=&quot;5&quot;/&gt;&lt;property id=&quot;20300&quot; value=&quot;Slide 21 - &amp;quot;A Daughter, A Daddy,       and A Class of Boys&amp;quot;&quot;/&gt;&lt;property id=&quot;20307&quot; value=&quot;272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2068</TotalTime>
  <Words>310</Words>
  <Application>Microsoft Office PowerPoint</Application>
  <PresentationFormat>On-screen Show (4:3)</PresentationFormat>
  <Paragraphs>102</Paragraphs>
  <Slides>21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How would you describe the difference between being a Sunday School Leader and being a Sunday School Missionary? </vt:lpstr>
      <vt:lpstr>What words are synonymous with  Sunday School?</vt:lpstr>
      <vt:lpstr>Transformation</vt:lpstr>
      <vt:lpstr>The Missionary Legacy of Sunday School</vt:lpstr>
      <vt:lpstr>Slide 7</vt:lpstr>
      <vt:lpstr>Jesus Blessed The Children Mark 13-16</vt:lpstr>
      <vt:lpstr>LifeSpan</vt:lpstr>
      <vt:lpstr>Slide 10</vt:lpstr>
      <vt:lpstr>Levels of Biblical Learning</vt:lpstr>
      <vt:lpstr>Levels of Bible Skills</vt:lpstr>
      <vt:lpstr>Use Age Appropriate Teaching Activities</vt:lpstr>
      <vt:lpstr>Open Your Eyes to the Harvest John 4:35-38</vt:lpstr>
      <vt:lpstr>What is a satisfying Sunday School experience?</vt:lpstr>
      <vt:lpstr>Who are “those kids”? Where are “those kids”?</vt:lpstr>
      <vt:lpstr>What is your UPG?</vt:lpstr>
      <vt:lpstr>How Children Develop</vt:lpstr>
      <vt:lpstr>Approaches to Learning</vt:lpstr>
      <vt:lpstr>ABCs of Becoming a Christian</vt:lpstr>
      <vt:lpstr>A Daughter, A Daddy,       and A Class of Boys</vt:lpstr>
    </vt:vector>
  </TitlesOfParts>
  <Company>LifeWay Christian Resources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LGOLDEN</dc:creator>
  <cp:lastModifiedBy>Alan Raughton</cp:lastModifiedBy>
  <cp:revision>186</cp:revision>
  <dcterms:created xsi:type="dcterms:W3CDTF">2011-12-01T22:01:18Z</dcterms:created>
  <dcterms:modified xsi:type="dcterms:W3CDTF">2011-12-16T17:47:43Z</dcterms:modified>
</cp:coreProperties>
</file>